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9" r:id="rId2"/>
  </p:sldIdLst>
  <p:sldSz cx="10058400" cy="7772400"/>
  <p:notesSz cx="6950075" cy="9236075"/>
  <p:defaultTextStyle>
    <a:defPPr>
      <a:defRPr lang="en-US"/>
    </a:defPPr>
    <a:lvl1pPr marL="0" algn="l" defTabSz="509412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509412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509412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509412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509412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509412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509412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509412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509412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48">
          <p15:clr>
            <a:srgbClr val="A4A3A4"/>
          </p15:clr>
        </p15:guide>
        <p15:guide id="2" pos="316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8998" autoAdjust="0"/>
  </p:normalViewPr>
  <p:slideViewPr>
    <p:cSldViewPr snapToGrid="0" snapToObjects="1">
      <p:cViewPr varScale="1">
        <p:scale>
          <a:sx n="98" d="100"/>
          <a:sy n="98" d="100"/>
        </p:scale>
        <p:origin x="1692" y="84"/>
      </p:cViewPr>
      <p:guideLst>
        <p:guide orient="horz" pos="2448"/>
        <p:guide pos="316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4380" y="2414482"/>
            <a:ext cx="8549640" cy="166602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8760" y="4404360"/>
            <a:ext cx="7040880" cy="19862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0CD33-DF2A-574D-A440-004CB790F63E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D0C39E-773F-0145-9322-7843955D63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28305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0CD33-DF2A-574D-A440-004CB790F63E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D0C39E-773F-0145-9322-7843955D63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78735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022272" y="352637"/>
            <a:ext cx="2488407" cy="751691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53562" y="352637"/>
            <a:ext cx="7301071" cy="751691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0CD33-DF2A-574D-A440-004CB790F63E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D0C39E-773F-0145-9322-7843955D63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40450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0CD33-DF2A-574D-A440-004CB790F63E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D0C39E-773F-0145-9322-7843955D63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22311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4544" y="4994487"/>
            <a:ext cx="8549640" cy="1543685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4544" y="3294275"/>
            <a:ext cx="8549640" cy="1700212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0CD33-DF2A-574D-A440-004CB790F63E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D0C39E-773F-0145-9322-7843955D63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71917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53562" y="2054648"/>
            <a:ext cx="4894738" cy="5814907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15941" y="2054648"/>
            <a:ext cx="4894739" cy="5814907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0CD33-DF2A-574D-A440-004CB790F63E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D0C39E-773F-0145-9322-7843955D63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22878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311256"/>
            <a:ext cx="9052560" cy="12954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2920" y="1739795"/>
            <a:ext cx="4444207" cy="725064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920" y="2464859"/>
            <a:ext cx="4444207" cy="4478126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09528" y="1739795"/>
            <a:ext cx="4445953" cy="725064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09528" y="2464859"/>
            <a:ext cx="4445953" cy="4478126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0CD33-DF2A-574D-A440-004CB790F63E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D0C39E-773F-0145-9322-7843955D63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15217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0CD33-DF2A-574D-A440-004CB790F63E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D0C39E-773F-0145-9322-7843955D63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06236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0CD33-DF2A-574D-A440-004CB790F63E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D0C39E-773F-0145-9322-7843955D63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90744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1" y="309457"/>
            <a:ext cx="3309144" cy="131699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32555" y="309457"/>
            <a:ext cx="5622925" cy="6633528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2921" y="1626447"/>
            <a:ext cx="3309144" cy="5316538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0CD33-DF2A-574D-A440-004CB790F63E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D0C39E-773F-0145-9322-7843955D63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61467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517" y="5440680"/>
            <a:ext cx="6035040" cy="642303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1517" y="694478"/>
            <a:ext cx="6035040" cy="46634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1517" y="6082983"/>
            <a:ext cx="6035040" cy="912177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0CD33-DF2A-574D-A440-004CB790F63E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D0C39E-773F-0145-9322-7843955D63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00051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2920" y="311256"/>
            <a:ext cx="9052560" cy="1295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2920" y="1813560"/>
            <a:ext cx="9052560" cy="5129425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2920" y="7203864"/>
            <a:ext cx="2346960" cy="413808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50CD33-DF2A-574D-A440-004CB790F63E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36620" y="7203864"/>
            <a:ext cx="3185160" cy="413808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08520" y="7203864"/>
            <a:ext cx="2346960" cy="413808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D0C39E-773F-0145-9322-7843955D63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2154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509412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509412" rtl="0" eaLnBrk="1" latinLnBrk="0" hangingPunct="1">
        <a:spcBef>
          <a:spcPct val="20000"/>
        </a:spcBef>
        <a:buFont typeface="Arial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509412" rtl="0" eaLnBrk="1" latinLnBrk="0" hangingPunct="1">
        <a:spcBef>
          <a:spcPct val="20000"/>
        </a:spcBef>
        <a:buFont typeface="Arial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509412" rtl="0" eaLnBrk="1" latinLnBrk="0" hangingPunct="1">
        <a:spcBef>
          <a:spcPct val="20000"/>
        </a:spcBef>
        <a:buFont typeface="Arial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509412" rtl="0" eaLnBrk="1" latinLnBrk="0" hangingPunct="1">
        <a:spcBef>
          <a:spcPct val="20000"/>
        </a:spcBef>
        <a:buFont typeface="Arial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509412" rtl="0" eaLnBrk="1" latinLnBrk="0" hangingPunct="1">
        <a:spcBef>
          <a:spcPct val="20000"/>
        </a:spcBef>
        <a:buFont typeface="Arial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509412" rtl="0" eaLnBrk="1" latinLnBrk="0" hangingPunct="1">
        <a:spcBef>
          <a:spcPct val="20000"/>
        </a:spcBef>
        <a:buFont typeface="Arial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509412" rtl="0" eaLnBrk="1" latinLnBrk="0" hangingPunct="1">
        <a:spcBef>
          <a:spcPct val="20000"/>
        </a:spcBef>
        <a:buFont typeface="Arial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509412" rtl="0" eaLnBrk="1" latinLnBrk="0" hangingPunct="1">
        <a:spcBef>
          <a:spcPct val="20000"/>
        </a:spcBef>
        <a:buFont typeface="Arial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509412" rtl="0" eaLnBrk="1" latinLnBrk="0" hangingPunct="1">
        <a:spcBef>
          <a:spcPct val="20000"/>
        </a:spcBef>
        <a:buFont typeface="Arial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09412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509412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509412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509412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509412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509412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509412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509412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509412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little cute zebra - Clipart World">
            <a:extLst>
              <a:ext uri="{FF2B5EF4-FFF2-40B4-BE49-F238E27FC236}">
                <a16:creationId xmlns:a16="http://schemas.microsoft.com/office/drawing/2014/main" id="{F1349B7F-551E-41EE-AF35-CA33DF2A0C3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8349345" y="5923467"/>
            <a:ext cx="1518556" cy="16451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Image result for free alligator clipart">
            <a:extLst>
              <a:ext uri="{FF2B5EF4-FFF2-40B4-BE49-F238E27FC236}">
                <a16:creationId xmlns:a16="http://schemas.microsoft.com/office/drawing/2014/main" id="{BB450F20-00D0-4767-A1BC-206B5E73AE2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055" y="1335708"/>
            <a:ext cx="2076450" cy="1200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28803802"/>
              </p:ext>
            </p:extLst>
          </p:nvPr>
        </p:nvGraphicFramePr>
        <p:xfrm>
          <a:off x="236314" y="1060748"/>
          <a:ext cx="9585772" cy="6462168"/>
        </p:xfrm>
        <a:graphic>
          <a:graphicData uri="http://schemas.openxmlformats.org/drawingml/2006/table">
            <a:tbl>
              <a:tblPr firstRow="1" bandRow="1">
                <a:effectLst/>
                <a:tableStyleId>{5940675A-B579-460E-94D1-54222C63F5DA}</a:tableStyleId>
              </a:tblPr>
              <a:tblGrid>
                <a:gridCol w="136939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6939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6939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6939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6939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6939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36939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1599962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AGCanYouNotBold"/>
                          <a:cs typeface="AGCanYouNotBold"/>
                        </a:rPr>
                        <a:t> 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u="sng" dirty="0">
                          <a:latin typeface="AGCanYouNotBold"/>
                          <a:cs typeface="AGCanYouNotBold"/>
                        </a:rPr>
                        <a:t>ABCs &amp; 123s</a:t>
                      </a:r>
                      <a:r>
                        <a:rPr lang="en-US" sz="1400" u="none" dirty="0">
                          <a:latin typeface="AGCanYouNotBold"/>
                          <a:cs typeface="AGCanYouNotBold"/>
                        </a:rPr>
                        <a:t>:</a:t>
                      </a:r>
                    </a:p>
                    <a:p>
                      <a:pPr algn="ctr"/>
                      <a:r>
                        <a:rPr lang="en-US" sz="800" dirty="0">
                          <a:latin typeface="Century Gothic"/>
                          <a:cs typeface="Century Gothic"/>
                        </a:rPr>
                        <a:t> Recognize &amp; Write</a:t>
                      </a:r>
                      <a:r>
                        <a:rPr lang="en-US" sz="800" baseline="0" dirty="0">
                          <a:latin typeface="Century Gothic"/>
                          <a:cs typeface="Century Gothic"/>
                        </a:rPr>
                        <a:t> numbers 0-10, Say, Write, &amp; Recognize ABCs, and be introduced to the sounds they make</a:t>
                      </a:r>
                    </a:p>
                    <a:p>
                      <a:pPr algn="ctr"/>
                      <a:endParaRPr lang="en-US" sz="800" baseline="0" dirty="0">
                        <a:latin typeface="Century Gothic"/>
                        <a:cs typeface="Century Gothic"/>
                      </a:endParaRPr>
                    </a:p>
                    <a:p>
                      <a:pPr algn="ctr"/>
                      <a:endParaRPr lang="en-US" sz="800" dirty="0">
                        <a:latin typeface="Century Gothic"/>
                        <a:cs typeface="Century Gothic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u="sng" dirty="0">
                          <a:latin typeface="AGCanYouNotBold"/>
                          <a:cs typeface="AGCanYouNotBold"/>
                        </a:rPr>
                        <a:t>Bathroom</a:t>
                      </a:r>
                      <a:r>
                        <a:rPr lang="en-US" sz="1400" dirty="0">
                          <a:latin typeface="AGCanYouNotBold"/>
                          <a:cs typeface="AGCanYouNotBold"/>
                        </a:rPr>
                        <a:t>:</a:t>
                      </a:r>
                    </a:p>
                    <a:p>
                      <a:pPr algn="ctr"/>
                      <a:r>
                        <a:rPr lang="en-US" sz="1100" dirty="0">
                          <a:latin typeface="Century Gothic"/>
                          <a:cs typeface="Century Gothic"/>
                        </a:rPr>
                        <a:t>Use the bathroom &amp; put clothes back on independently</a:t>
                      </a:r>
                    </a:p>
                    <a:p>
                      <a:pPr algn="ctr"/>
                      <a:endParaRPr lang="en-US" sz="1100" dirty="0">
                        <a:latin typeface="Century Gothic"/>
                        <a:cs typeface="Century Gothic"/>
                      </a:endParaRPr>
                    </a:p>
                    <a:p>
                      <a:pPr algn="ctr"/>
                      <a:endParaRPr lang="en-US" sz="1100" dirty="0">
                        <a:latin typeface="Century Gothic"/>
                        <a:cs typeface="Century Gothic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b="0" u="sng" dirty="0">
                          <a:latin typeface="AGCanYouNotBold"/>
                          <a:cs typeface="AGCanYouNotBold"/>
                        </a:rPr>
                        <a:t>Cut, Color, &amp; Glue</a:t>
                      </a:r>
                      <a:r>
                        <a:rPr lang="en-US" sz="1300" b="0" dirty="0">
                          <a:latin typeface="AGCanYouNotBold"/>
                          <a:cs typeface="AGCanYouNotBold"/>
                        </a:rPr>
                        <a:t>:</a:t>
                      </a:r>
                    </a:p>
                    <a:p>
                      <a:pPr algn="ctr"/>
                      <a:r>
                        <a:rPr lang="en-US" sz="1100" dirty="0">
                          <a:latin typeface="Century Gothic"/>
                          <a:cs typeface="Century Gothic"/>
                        </a:rPr>
                        <a:t>Can use scissors, glue sticks,  and crayons</a:t>
                      </a:r>
                    </a:p>
                    <a:p>
                      <a:pPr algn="ctr"/>
                      <a:endParaRPr lang="en-US" sz="1100" dirty="0">
                        <a:latin typeface="Century Gothic"/>
                        <a:cs typeface="Century Gothic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u="sng" dirty="0">
                          <a:latin typeface="AGCanYouNotBold"/>
                          <a:cs typeface="AGCanYouNotBold"/>
                        </a:rPr>
                        <a:t>Shapes</a:t>
                      </a:r>
                      <a:r>
                        <a:rPr lang="en-US" sz="1400" dirty="0">
                          <a:latin typeface="AGCanYouNotBold"/>
                          <a:cs typeface="AGCanYouNotBold"/>
                        </a:rPr>
                        <a:t>:</a:t>
                      </a:r>
                    </a:p>
                    <a:p>
                      <a:pPr algn="ctr"/>
                      <a:r>
                        <a:rPr lang="en-US" sz="1100" baseline="0" dirty="0">
                          <a:latin typeface="Century Gothic"/>
                          <a:cs typeface="Century Gothic"/>
                        </a:rPr>
                        <a:t>Be able to recognize basic shapes including square, circle, Triangle</a:t>
                      </a:r>
                      <a:endParaRPr lang="en-US" sz="1100" dirty="0">
                        <a:latin typeface="Century Gothic"/>
                        <a:cs typeface="Century Gothic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u="sng" dirty="0">
                          <a:latin typeface="AGCanYouNotBold"/>
                          <a:cs typeface="AGCanYouNotBold"/>
                        </a:rPr>
                        <a:t>Enjoys Learning</a:t>
                      </a:r>
                      <a:r>
                        <a:rPr lang="en-US" sz="1400" dirty="0">
                          <a:latin typeface="AGCanYouNotBold"/>
                          <a:cs typeface="AGCanYouNotBold"/>
                        </a:rPr>
                        <a:t>:</a:t>
                      </a:r>
                    </a:p>
                    <a:p>
                      <a:pPr algn="ctr"/>
                      <a:r>
                        <a:rPr lang="en-US" sz="1100" dirty="0">
                          <a:latin typeface="Century Gothic"/>
                          <a:cs typeface="Century Gothic"/>
                        </a:rPr>
                        <a:t>Excited to learn new things &amp; become the next Rancher</a:t>
                      </a:r>
                    </a:p>
                    <a:p>
                      <a:pPr algn="ctr"/>
                      <a:endParaRPr lang="en-US" sz="1100" dirty="0">
                        <a:latin typeface="Century Gothic"/>
                        <a:cs typeface="Century Gothic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u="sng" dirty="0">
                          <a:latin typeface="AGCanYouNotBold"/>
                          <a:cs typeface="AGCanYouNotBold"/>
                        </a:rPr>
                        <a:t>Fail friendly</a:t>
                      </a:r>
                      <a:r>
                        <a:rPr lang="en-US" sz="1400" dirty="0">
                          <a:latin typeface="AGCanYouNotBold"/>
                          <a:cs typeface="AGCanYouNotBold"/>
                        </a:rPr>
                        <a:t>:</a:t>
                      </a:r>
                    </a:p>
                    <a:p>
                      <a:pPr algn="ctr"/>
                      <a:r>
                        <a:rPr lang="en-US" sz="1400" dirty="0">
                          <a:latin typeface="AGCanYouNotBold"/>
                          <a:cs typeface="AGCanYouNotBold"/>
                        </a:rPr>
                        <a:t>Can adjust to setbacks and try again </a:t>
                      </a:r>
                    </a:p>
                    <a:p>
                      <a:pPr algn="ctr"/>
                      <a:endParaRPr lang="en-US" sz="1400" dirty="0">
                        <a:latin typeface="AGCanYouNotBold"/>
                        <a:cs typeface="AGCanYouNotBold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62282">
                <a:tc>
                  <a:txBody>
                    <a:bodyPr/>
                    <a:lstStyle/>
                    <a:p>
                      <a:pPr algn="ctr"/>
                      <a:r>
                        <a:rPr lang="en-US" sz="1400" u="sng" dirty="0">
                          <a:latin typeface="AGCanYouNotBold"/>
                          <a:cs typeface="AGCanYouNotBold"/>
                        </a:rPr>
                        <a:t>Get Dressed</a:t>
                      </a:r>
                      <a:r>
                        <a:rPr lang="en-US" sz="1400" dirty="0">
                          <a:latin typeface="AGCanYouNotBold"/>
                          <a:cs typeface="AGCanYouNotBold"/>
                        </a:rPr>
                        <a:t>:</a:t>
                      </a:r>
                    </a:p>
                    <a:p>
                      <a:pPr algn="ctr"/>
                      <a:r>
                        <a:rPr lang="en-US" sz="1200" dirty="0">
                          <a:latin typeface="Century Gothic"/>
                          <a:cs typeface="Century Gothic"/>
                        </a:rPr>
                        <a:t>Can put</a:t>
                      </a:r>
                      <a:r>
                        <a:rPr lang="en-US" sz="1200" baseline="0" dirty="0">
                          <a:latin typeface="Century Gothic"/>
                          <a:cs typeface="Century Gothic"/>
                        </a:rPr>
                        <a:t> on &amp; take off clothes independently</a:t>
                      </a:r>
                    </a:p>
                    <a:p>
                      <a:pPr algn="ctr"/>
                      <a:endParaRPr lang="en-US" sz="1200" baseline="0" dirty="0">
                        <a:latin typeface="Century Gothic"/>
                        <a:cs typeface="Century Gothic"/>
                      </a:endParaRPr>
                    </a:p>
                    <a:p>
                      <a:pPr algn="ctr"/>
                      <a:endParaRPr lang="en-US" sz="1200" dirty="0">
                        <a:latin typeface="Century Gothic"/>
                        <a:cs typeface="Century Gothic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u="sng" dirty="0">
                          <a:latin typeface="AGCanYouNotBold"/>
                          <a:cs typeface="AGCanYouNotBold"/>
                        </a:rPr>
                        <a:t>Handwriting</a:t>
                      </a:r>
                      <a:r>
                        <a:rPr lang="en-US" sz="1400" dirty="0">
                          <a:latin typeface="AGCanYouNotBold"/>
                          <a:cs typeface="AGCanYouNotBold"/>
                        </a:rPr>
                        <a:t>:</a:t>
                      </a:r>
                    </a:p>
                    <a:p>
                      <a:pPr algn="ctr"/>
                      <a:r>
                        <a:rPr lang="en-US" sz="1100" dirty="0">
                          <a:latin typeface="Century Gothic"/>
                          <a:cs typeface="Century Gothic"/>
                        </a:rPr>
                        <a:t>Holds pencil/crayon</a:t>
                      </a:r>
                      <a:r>
                        <a:rPr lang="en-US" sz="1100" baseline="0" dirty="0">
                          <a:latin typeface="Century Gothic"/>
                          <a:cs typeface="Century Gothic"/>
                        </a:rPr>
                        <a:t> with a non-fisted grip and always write from the top to the bottom</a:t>
                      </a:r>
                    </a:p>
                    <a:p>
                      <a:pPr algn="ctr"/>
                      <a:endParaRPr lang="en-US" sz="1100" dirty="0">
                        <a:latin typeface="Century Gothic"/>
                        <a:cs typeface="Century Gothic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u="sng" dirty="0">
                          <a:latin typeface="AGCanYouNotBold"/>
                          <a:cs typeface="AGCanYouNotBold"/>
                        </a:rPr>
                        <a:t>Independence</a:t>
                      </a:r>
                      <a:r>
                        <a:rPr lang="en-US" sz="1400" dirty="0">
                          <a:latin typeface="AGCanYouNotBold"/>
                          <a:cs typeface="AGCanYouNotBold"/>
                        </a:rPr>
                        <a:t>:</a:t>
                      </a:r>
                    </a:p>
                    <a:p>
                      <a:pPr marL="0" marR="0" lvl="0" indent="0" algn="ctr" defTabSz="50941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Century Gothic"/>
                          <a:cs typeface="Century Gothic"/>
                        </a:rPr>
                        <a:t>Can problem-solve with assistance &amp; not lose emotional control</a:t>
                      </a:r>
                    </a:p>
                    <a:p>
                      <a:pPr algn="ctr"/>
                      <a:endParaRPr lang="en-US" sz="1200" dirty="0">
                        <a:latin typeface="Century Gothic"/>
                        <a:cs typeface="Century Gothic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u="sng" dirty="0">
                          <a:latin typeface="AGCanYouNotBold"/>
                          <a:cs typeface="AGCanYouNotBold"/>
                        </a:rPr>
                        <a:t>Jump &amp; Play:</a:t>
                      </a:r>
                    </a:p>
                    <a:p>
                      <a:pPr marL="0" marR="0" lvl="0" indent="0" algn="ctr" defTabSz="50941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latin typeface="Century Gothic"/>
                          <a:cs typeface="Century Gothic"/>
                        </a:rPr>
                        <a:t>Ready for recess in many seasonal weather conditions</a:t>
                      </a:r>
                    </a:p>
                    <a:p>
                      <a:pPr marL="0" marR="0" lvl="0" indent="0" algn="ctr" defTabSz="50941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dirty="0">
                        <a:latin typeface="Century Gothic"/>
                        <a:cs typeface="Century Gothic"/>
                      </a:endParaRPr>
                    </a:p>
                    <a:p>
                      <a:pPr marL="0" marR="0" lvl="0" indent="0" algn="ctr" defTabSz="50941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dirty="0">
                        <a:latin typeface="Century Gothic"/>
                        <a:cs typeface="Century Gothic"/>
                      </a:endParaRPr>
                    </a:p>
                    <a:p>
                      <a:pPr marL="0" marR="0" lvl="0" indent="0" algn="ctr" defTabSz="50941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dirty="0">
                        <a:latin typeface="Century Gothic"/>
                        <a:cs typeface="Century Gothic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u="sng" dirty="0">
                          <a:latin typeface="AGCanYouNotBold"/>
                          <a:cs typeface="AGCanYouNotBold"/>
                        </a:rPr>
                        <a:t>Kind</a:t>
                      </a:r>
                      <a:r>
                        <a:rPr lang="en-US" sz="1400" dirty="0">
                          <a:latin typeface="AGCanYouNotBold"/>
                          <a:cs typeface="AGCanYouNotBold"/>
                        </a:rPr>
                        <a:t>:</a:t>
                      </a:r>
                    </a:p>
                    <a:p>
                      <a:pPr algn="ctr"/>
                      <a:r>
                        <a:rPr lang="en-US" sz="1200" dirty="0">
                          <a:latin typeface="Century Gothic"/>
                          <a:cs typeface="Century Gothic"/>
                        </a:rPr>
                        <a:t>Is kind to others, can interact with classmates in a positive way, and share</a:t>
                      </a:r>
                    </a:p>
                    <a:p>
                      <a:pPr algn="ctr"/>
                      <a:endParaRPr lang="en-US" sz="1200" dirty="0">
                        <a:latin typeface="Century Gothic"/>
                        <a:cs typeface="Century Gothic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u="sng" dirty="0">
                          <a:latin typeface="AGCanYouNotBold"/>
                          <a:cs typeface="AGCanYouNotBold"/>
                        </a:rPr>
                        <a:t>Lunch</a:t>
                      </a:r>
                      <a:r>
                        <a:rPr lang="en-US" sz="1400" dirty="0">
                          <a:latin typeface="AGCanYouNotBold"/>
                          <a:cs typeface="AGCanYouNotBold"/>
                        </a:rPr>
                        <a:t>:</a:t>
                      </a:r>
                    </a:p>
                    <a:p>
                      <a:pPr algn="ctr"/>
                      <a:r>
                        <a:rPr lang="en-US" sz="1100" dirty="0">
                          <a:latin typeface="Century Gothic"/>
                          <a:cs typeface="Century Gothic"/>
                        </a:rPr>
                        <a:t>Can open &amp; close food packaging &amp; eat independently using utensils</a:t>
                      </a:r>
                    </a:p>
                    <a:p>
                      <a:pPr algn="ctr"/>
                      <a:endParaRPr lang="en-US" sz="1100" dirty="0">
                        <a:latin typeface="Century Gothic"/>
                        <a:cs typeface="Century Gothic"/>
                      </a:endParaRPr>
                    </a:p>
                    <a:p>
                      <a:pPr algn="ctr"/>
                      <a:endParaRPr lang="en-US" sz="1100" dirty="0">
                        <a:latin typeface="Century Gothic"/>
                        <a:cs typeface="Century Gothic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u="sng" dirty="0">
                          <a:latin typeface="AGCanYouNotBold"/>
                          <a:cs typeface="AGCanYouNotBold"/>
                        </a:rPr>
                        <a:t>Minutes</a:t>
                      </a:r>
                      <a:r>
                        <a:rPr lang="en-US" sz="1400" dirty="0">
                          <a:latin typeface="AGCanYouNotBold"/>
                          <a:cs typeface="AGCanYouNotBold"/>
                        </a:rPr>
                        <a:t>:</a:t>
                      </a:r>
                    </a:p>
                    <a:p>
                      <a:pPr algn="ctr"/>
                      <a:r>
                        <a:rPr lang="en-US" sz="1200" dirty="0">
                          <a:latin typeface="Century Gothic"/>
                          <a:cs typeface="Century Gothic"/>
                        </a:rPr>
                        <a:t>Can focus on an</a:t>
                      </a:r>
                      <a:r>
                        <a:rPr lang="en-US" sz="1200" baseline="0" dirty="0">
                          <a:latin typeface="Century Gothic"/>
                          <a:cs typeface="Century Gothic"/>
                        </a:rPr>
                        <a:t> adult-directed</a:t>
                      </a:r>
                      <a:r>
                        <a:rPr lang="en-US" sz="1200" dirty="0">
                          <a:latin typeface="Century Gothic"/>
                          <a:cs typeface="Century Gothic"/>
                        </a:rPr>
                        <a:t> task for 5-15 minutes</a:t>
                      </a:r>
                    </a:p>
                    <a:p>
                      <a:pPr algn="ctr"/>
                      <a:endParaRPr lang="en-US" sz="1200" dirty="0">
                        <a:latin typeface="Century Gothic"/>
                        <a:cs typeface="Century Gothic"/>
                      </a:endParaRPr>
                    </a:p>
                    <a:p>
                      <a:pPr algn="ctr"/>
                      <a:endParaRPr lang="en-US" sz="1200" dirty="0">
                        <a:latin typeface="Century Gothic"/>
                        <a:cs typeface="Century Gothic"/>
                      </a:endParaRPr>
                    </a:p>
                    <a:p>
                      <a:pPr algn="ctr"/>
                      <a:endParaRPr lang="en-US" sz="1200" dirty="0">
                        <a:latin typeface="Century Gothic"/>
                        <a:cs typeface="Century Gothic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99962">
                <a:tc>
                  <a:txBody>
                    <a:bodyPr/>
                    <a:lstStyle/>
                    <a:p>
                      <a:pPr algn="ctr"/>
                      <a:r>
                        <a:rPr lang="en-US" sz="1400" u="sng" dirty="0">
                          <a:latin typeface="AGCanYouNotBold"/>
                          <a:cs typeface="AGCanYouNotBold"/>
                        </a:rPr>
                        <a:t>Name</a:t>
                      </a:r>
                      <a:r>
                        <a:rPr lang="en-US" sz="1400" dirty="0">
                          <a:latin typeface="AGCanYouNotBold"/>
                          <a:cs typeface="AGCanYouNotBold"/>
                        </a:rPr>
                        <a:t>:</a:t>
                      </a:r>
                    </a:p>
                    <a:p>
                      <a:pPr algn="ctr"/>
                      <a:r>
                        <a:rPr lang="en-US" sz="1200" dirty="0">
                          <a:latin typeface="Century Gothic"/>
                          <a:cs typeface="Century Gothic"/>
                        </a:rPr>
                        <a:t>Can recognize and write name starting with a capital letter</a:t>
                      </a:r>
                    </a:p>
                    <a:p>
                      <a:pPr algn="ctr"/>
                      <a:endParaRPr lang="en-US" sz="1200" dirty="0">
                        <a:latin typeface="Century Gothic"/>
                        <a:cs typeface="Century Gothic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u="sng" dirty="0">
                          <a:latin typeface="AGCanYouNotBold"/>
                          <a:cs typeface="AGCanYouNotBold"/>
                        </a:rPr>
                        <a:t>Observative</a:t>
                      </a:r>
                      <a:r>
                        <a:rPr lang="en-US" sz="1400" dirty="0">
                          <a:latin typeface="AGCanYouNotBold"/>
                          <a:cs typeface="AGCanYouNotBold"/>
                        </a:rPr>
                        <a:t>:</a:t>
                      </a:r>
                    </a:p>
                    <a:p>
                      <a:pPr algn="ctr"/>
                      <a:r>
                        <a:rPr lang="en-US" sz="1000" baseline="0" dirty="0">
                          <a:latin typeface="Century Gothic"/>
                          <a:cs typeface="Century Gothic"/>
                        </a:rPr>
                        <a:t>Curious about what’s around them &amp; willing to ask/answer questions about what they see/hear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50" u="sng" dirty="0">
                          <a:latin typeface="AGCanYouNotBold"/>
                          <a:cs typeface="AGCanYouNotBold"/>
                        </a:rPr>
                        <a:t>Puzzles</a:t>
                      </a:r>
                      <a:r>
                        <a:rPr lang="en-US" sz="1350" dirty="0">
                          <a:latin typeface="AGCanYouNotBold"/>
                          <a:cs typeface="AGCanYouNotBold"/>
                        </a:rPr>
                        <a:t>:</a:t>
                      </a:r>
                    </a:p>
                    <a:p>
                      <a:pPr algn="ctr"/>
                      <a:r>
                        <a:rPr lang="en-US" sz="1050" dirty="0">
                          <a:latin typeface="Century Gothic"/>
                          <a:cs typeface="Century Gothic"/>
                        </a:rPr>
                        <a:t>Puzzles build fine motor and spatial skills, problem-solving skills, and perseverance</a:t>
                      </a:r>
                    </a:p>
                    <a:p>
                      <a:pPr algn="ctr"/>
                      <a:endParaRPr lang="en-US" sz="1050" dirty="0">
                        <a:latin typeface="Century Gothic"/>
                        <a:cs typeface="Century Gothic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u="sng" dirty="0">
                          <a:latin typeface="AGCanYouNotBold"/>
                          <a:cs typeface="AGCanYouNotBold"/>
                        </a:rPr>
                        <a:t>Quiet Listener</a:t>
                      </a:r>
                      <a:r>
                        <a:rPr lang="en-US" sz="1400" dirty="0">
                          <a:latin typeface="AGCanYouNotBold"/>
                          <a:cs typeface="AGCanYouNotBold"/>
                        </a:rPr>
                        <a:t>:</a:t>
                      </a:r>
                    </a:p>
                    <a:p>
                      <a:pPr algn="ctr"/>
                      <a:r>
                        <a:rPr lang="en-US" sz="1100" dirty="0">
                          <a:latin typeface="Century Gothic"/>
                          <a:cs typeface="Century Gothic"/>
                        </a:rPr>
                        <a:t>Can listen quietly and self regulate for 5-15 minutes</a:t>
                      </a:r>
                    </a:p>
                    <a:p>
                      <a:pPr algn="ctr"/>
                      <a:endParaRPr lang="en-US" sz="1100" dirty="0">
                        <a:latin typeface="Century Gothic"/>
                        <a:cs typeface="Century Gothic"/>
                      </a:endParaRPr>
                    </a:p>
                    <a:p>
                      <a:pPr algn="ctr"/>
                      <a:endParaRPr lang="en-US" sz="1100" dirty="0">
                        <a:latin typeface="Century Gothic"/>
                        <a:cs typeface="Century Gothic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u="sng" dirty="0">
                          <a:latin typeface="AGCanYouNotBold"/>
                          <a:cs typeface="AGCanYouNotBold"/>
                        </a:rPr>
                        <a:t>Ready to Read</a:t>
                      </a:r>
                      <a:r>
                        <a:rPr lang="en-US" sz="1400" dirty="0">
                          <a:latin typeface="AGCanYouNotBold"/>
                          <a:cs typeface="AGCanYouNotBold"/>
                        </a:rPr>
                        <a:t>:</a:t>
                      </a:r>
                    </a:p>
                    <a:p>
                      <a:pPr algn="ctr"/>
                      <a:r>
                        <a:rPr lang="en-US" sz="1100" dirty="0">
                          <a:latin typeface="Century Gothic"/>
                          <a:cs typeface="Century Gothic"/>
                        </a:rPr>
                        <a:t>Can hold a book &amp; track words or follow along &amp; answer questions about what was read</a:t>
                      </a:r>
                    </a:p>
                    <a:p>
                      <a:pPr algn="ctr"/>
                      <a:endParaRPr lang="en-US" sz="1100" dirty="0">
                        <a:latin typeface="Century Gothic"/>
                        <a:cs typeface="Century Gothic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70" u="sng" dirty="0">
                          <a:latin typeface="AGCanYouNotBold"/>
                          <a:cs typeface="AGCanYouNotBold"/>
                        </a:rPr>
                        <a:t>Shoes</a:t>
                      </a:r>
                      <a:r>
                        <a:rPr lang="en-US" sz="870" dirty="0">
                          <a:latin typeface="AGCanYouNotBold"/>
                          <a:cs typeface="AGCanYouNotBold"/>
                        </a:rPr>
                        <a:t>:</a:t>
                      </a:r>
                    </a:p>
                    <a:p>
                      <a:pPr algn="ctr"/>
                      <a:r>
                        <a:rPr lang="en-US" sz="870" dirty="0">
                          <a:latin typeface="Century Gothic"/>
                          <a:cs typeface="Century Gothic"/>
                        </a:rPr>
                        <a:t>We will work on tying shoes, but it is an evolving task.  If your child does not know how to tie their shoes, please send them with non tying shoes. </a:t>
                      </a:r>
                    </a:p>
                    <a:p>
                      <a:pPr algn="ctr"/>
                      <a:endParaRPr lang="en-US" sz="800" dirty="0">
                        <a:latin typeface="Century Gothic"/>
                        <a:cs typeface="Century Gothic"/>
                      </a:endParaRPr>
                    </a:p>
                    <a:p>
                      <a:pPr algn="ctr"/>
                      <a:endParaRPr lang="en-US" sz="800" dirty="0">
                        <a:latin typeface="Century Gothic"/>
                        <a:cs typeface="Century Gothic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u="sng" dirty="0">
                          <a:latin typeface="AGCanYouNotBold"/>
                          <a:cs typeface="AGCanYouNotBold"/>
                        </a:rPr>
                        <a:t>Trace</a:t>
                      </a:r>
                      <a:r>
                        <a:rPr lang="en-US" sz="1400" dirty="0">
                          <a:latin typeface="AGCanYouNotBold"/>
                          <a:cs typeface="AGCanYouNotBold"/>
                        </a:rPr>
                        <a:t>:</a:t>
                      </a:r>
                    </a:p>
                    <a:p>
                      <a:pPr algn="ctr"/>
                      <a:r>
                        <a:rPr lang="en-US" sz="1200" dirty="0">
                          <a:latin typeface="Century Gothic"/>
                          <a:cs typeface="Century Gothic"/>
                        </a:rPr>
                        <a:t>Can trace straight and curved lines</a:t>
                      </a:r>
                    </a:p>
                    <a:p>
                      <a:pPr algn="ctr"/>
                      <a:endParaRPr lang="en-US" sz="1200" dirty="0">
                        <a:latin typeface="Century Gothic"/>
                        <a:cs typeface="Century Gothic"/>
                      </a:endParaRPr>
                    </a:p>
                    <a:p>
                      <a:pPr algn="ctr"/>
                      <a:endParaRPr lang="en-US" sz="1200" dirty="0">
                        <a:latin typeface="Century Gothic"/>
                        <a:cs typeface="Century Gothic"/>
                      </a:endParaRPr>
                    </a:p>
                    <a:p>
                      <a:pPr algn="ctr"/>
                      <a:endParaRPr lang="en-US" sz="1200" dirty="0">
                        <a:latin typeface="Century Gothic"/>
                        <a:cs typeface="Century Gothic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599962">
                <a:tc>
                  <a:txBody>
                    <a:bodyPr/>
                    <a:lstStyle/>
                    <a:p>
                      <a:pPr algn="ctr"/>
                      <a:r>
                        <a:rPr lang="en-US" sz="1400" u="sng" dirty="0">
                          <a:latin typeface="AGCanYouNotBold"/>
                          <a:cs typeface="AGCanYouNotBold"/>
                        </a:rPr>
                        <a:t>Understand Directions</a:t>
                      </a:r>
                      <a:r>
                        <a:rPr lang="en-US" sz="1400" dirty="0">
                          <a:latin typeface="AGCanYouNotBold"/>
                          <a:cs typeface="AGCanYouNotBold"/>
                        </a:rPr>
                        <a:t>:</a:t>
                      </a:r>
                    </a:p>
                    <a:p>
                      <a:pPr algn="ctr"/>
                      <a:r>
                        <a:rPr lang="en-US" sz="1200" dirty="0">
                          <a:latin typeface="Century Gothic"/>
                          <a:cs typeface="Century Gothic"/>
                        </a:rPr>
                        <a:t>Can follow 1</a:t>
                      </a:r>
                      <a:r>
                        <a:rPr lang="en-US" sz="1200" baseline="0" dirty="0">
                          <a:latin typeface="Century Gothic"/>
                          <a:cs typeface="Century Gothic"/>
                        </a:rPr>
                        <a:t>-3 </a:t>
                      </a:r>
                      <a:r>
                        <a:rPr lang="en-US" sz="1200" dirty="0">
                          <a:latin typeface="Century Gothic"/>
                          <a:cs typeface="Century Gothic"/>
                        </a:rPr>
                        <a:t>step directions</a:t>
                      </a:r>
                    </a:p>
                    <a:p>
                      <a:pPr algn="ctr"/>
                      <a:endParaRPr lang="en-US" sz="1200" dirty="0">
                        <a:latin typeface="Century Gothic"/>
                        <a:cs typeface="Century Gothic"/>
                      </a:endParaRPr>
                    </a:p>
                    <a:p>
                      <a:pPr algn="ctr"/>
                      <a:endParaRPr lang="en-US" sz="1200" dirty="0">
                        <a:latin typeface="Century Gothic"/>
                        <a:cs typeface="Century Gothic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u="sng" dirty="0">
                          <a:latin typeface="AGCanYouNotBold"/>
                          <a:cs typeface="AGCanYouNotBold"/>
                        </a:rPr>
                        <a:t>Voice</a:t>
                      </a:r>
                      <a:r>
                        <a:rPr lang="en-US" sz="1400" dirty="0">
                          <a:latin typeface="AGCanYouNotBold"/>
                          <a:cs typeface="AGCanYouNotBold"/>
                        </a:rPr>
                        <a:t>:</a:t>
                      </a:r>
                    </a:p>
                    <a:p>
                      <a:pPr algn="ctr"/>
                      <a:r>
                        <a:rPr lang="en-US" sz="1200" b="0" dirty="0">
                          <a:latin typeface="Century Gothic" panose="020B0502020202020204" pitchFamily="34" charset="0"/>
                          <a:cs typeface="AGCanYouNotBold"/>
                        </a:rPr>
                        <a:t>Can control voice level in different settings</a:t>
                      </a:r>
                    </a:p>
                    <a:p>
                      <a:pPr algn="ctr"/>
                      <a:endParaRPr lang="en-US" sz="1400" dirty="0">
                        <a:latin typeface="AGCanYouNotBold"/>
                        <a:cs typeface="AGCanYouNotBold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u="sng" dirty="0">
                          <a:latin typeface="AGCanYouNotBold"/>
                          <a:cs typeface="AGCanYouNotBold"/>
                        </a:rPr>
                        <a:t>Wait &amp; Walk In Line</a:t>
                      </a:r>
                      <a:r>
                        <a:rPr lang="en-US" sz="1400" dirty="0">
                          <a:latin typeface="AGCanYouNotBold"/>
                          <a:cs typeface="AGCanYouNotBold"/>
                        </a:rPr>
                        <a:t>:</a:t>
                      </a:r>
                    </a:p>
                    <a:p>
                      <a:pPr algn="ctr"/>
                      <a:r>
                        <a:rPr lang="en-US" sz="1100" dirty="0">
                          <a:latin typeface="Century Gothic"/>
                          <a:cs typeface="Century Gothic"/>
                        </a:rPr>
                        <a:t>Can wait patiently in a line</a:t>
                      </a:r>
                    </a:p>
                    <a:p>
                      <a:pPr algn="ctr"/>
                      <a:endParaRPr lang="en-US" sz="1100" dirty="0">
                        <a:latin typeface="Century Gothic"/>
                        <a:cs typeface="Century Gothic"/>
                      </a:endParaRPr>
                    </a:p>
                    <a:p>
                      <a:pPr algn="ctr"/>
                      <a:endParaRPr lang="en-US" sz="1100" dirty="0">
                        <a:latin typeface="Century Gothic"/>
                        <a:cs typeface="Century Gothic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u="sng" dirty="0">
                          <a:latin typeface="AGCanYouNotBold"/>
                          <a:cs typeface="AGCanYouNotBold"/>
                        </a:rPr>
                        <a:t>Colors:</a:t>
                      </a:r>
                    </a:p>
                    <a:p>
                      <a:pPr algn="ctr"/>
                      <a:r>
                        <a:rPr lang="en-US" sz="1100" u="none" dirty="0">
                          <a:latin typeface="AGCanYouNotBold"/>
                          <a:cs typeface="AGCanYouNotBold"/>
                        </a:rPr>
                        <a:t>Can name and recognize primary colors</a:t>
                      </a:r>
                      <a:r>
                        <a:rPr lang="en-US" sz="1400" u="none" dirty="0">
                          <a:latin typeface="AGCanYouNotBold"/>
                          <a:cs typeface="AGCanYouNotBold"/>
                        </a:rPr>
                        <a:t>.</a:t>
                      </a:r>
                    </a:p>
                    <a:p>
                      <a:pPr algn="ctr"/>
                      <a:r>
                        <a:rPr lang="en-US" sz="1400" u="sng" dirty="0">
                          <a:latin typeface="AGCanYouNotBold"/>
                          <a:cs typeface="AGCanYouNotBold"/>
                        </a:rPr>
                        <a:t> </a:t>
                      </a:r>
                      <a:endParaRPr lang="en-US" sz="1200" baseline="0" dirty="0">
                        <a:latin typeface="Century Gothic"/>
                        <a:cs typeface="Century Gothic"/>
                      </a:endParaRPr>
                    </a:p>
                    <a:p>
                      <a:pPr algn="ctr"/>
                      <a:r>
                        <a:rPr lang="en-US" sz="1200" baseline="0" dirty="0">
                          <a:latin typeface="Century Gothic"/>
                          <a:cs typeface="Century Gothic"/>
                        </a:rPr>
                        <a:t>                 </a:t>
                      </a:r>
                      <a:endParaRPr lang="en-US" sz="1200" dirty="0">
                        <a:latin typeface="Century Gothic"/>
                        <a:cs typeface="Century Gothic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u="sng" dirty="0">
                          <a:latin typeface="AGCanYouNotBold"/>
                          <a:cs typeface="AGCanYouNotBold"/>
                        </a:rPr>
                        <a:t>Yearly Calendar</a:t>
                      </a:r>
                      <a:r>
                        <a:rPr lang="en-US" sz="1400" dirty="0">
                          <a:latin typeface="AGCanYouNotBold"/>
                          <a:cs typeface="AGCanYouNotBold"/>
                        </a:rPr>
                        <a:t>:</a:t>
                      </a:r>
                    </a:p>
                    <a:p>
                      <a:pPr algn="ctr"/>
                      <a:r>
                        <a:rPr lang="en-US" sz="1050" dirty="0">
                          <a:latin typeface="Century Gothic"/>
                          <a:cs typeface="Century Gothic"/>
                        </a:rPr>
                        <a:t>Can recognize birthday month &amp; day. Be ready to meet for morning calendar</a:t>
                      </a:r>
                    </a:p>
                    <a:p>
                      <a:pPr algn="ctr"/>
                      <a:endParaRPr lang="en-US" sz="1100" dirty="0">
                        <a:latin typeface="Century Gothic"/>
                        <a:cs typeface="Century Gothic"/>
                      </a:endParaRPr>
                    </a:p>
                    <a:p>
                      <a:pPr algn="ctr"/>
                      <a:endParaRPr lang="en-US" sz="1100" dirty="0">
                        <a:latin typeface="Century Gothic"/>
                        <a:cs typeface="Century Gothic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u="sng" dirty="0">
                          <a:latin typeface="AGCanYouNotBold"/>
                          <a:cs typeface="AGCanYouNotBold"/>
                        </a:rPr>
                        <a:t>Zippers, etc</a:t>
                      </a:r>
                      <a:r>
                        <a:rPr lang="en-US" sz="1400" dirty="0">
                          <a:latin typeface="AGCanYouNotBold"/>
                          <a:cs typeface="AGCanYouNotBold"/>
                        </a:rPr>
                        <a:t>.:</a:t>
                      </a:r>
                    </a:p>
                    <a:p>
                      <a:pPr algn="ctr"/>
                      <a:r>
                        <a:rPr lang="en-US" sz="1200" dirty="0">
                          <a:latin typeface="Century Gothic"/>
                          <a:cs typeface="Century Gothic"/>
                        </a:rPr>
                        <a:t>Can use</a:t>
                      </a:r>
                      <a:r>
                        <a:rPr lang="en-US" sz="1200" baseline="0" dirty="0">
                          <a:latin typeface="Century Gothic"/>
                          <a:cs typeface="Century Gothic"/>
                        </a:rPr>
                        <a:t> zippers &amp; buttons on clothes</a:t>
                      </a:r>
                    </a:p>
                    <a:p>
                      <a:pPr algn="ctr"/>
                      <a:endParaRPr lang="en-US" sz="1200" baseline="0" dirty="0">
                        <a:latin typeface="Century Gothic"/>
                        <a:cs typeface="Century Gothic"/>
                      </a:endParaRPr>
                    </a:p>
                    <a:p>
                      <a:pPr algn="ctr"/>
                      <a:endParaRPr lang="en-US" sz="1200" baseline="0" dirty="0">
                        <a:latin typeface="Century Gothic"/>
                        <a:cs typeface="Century Gothic"/>
                      </a:endParaRPr>
                    </a:p>
                    <a:p>
                      <a:pPr algn="ctr"/>
                      <a:endParaRPr lang="en-US" sz="1200" dirty="0">
                        <a:latin typeface="Century Gothic"/>
                        <a:cs typeface="Century Gothic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latin typeface="AGCanYouNotBold"/>
                        <a:cs typeface="AGCanYouNotBold"/>
                      </a:endParaRPr>
                    </a:p>
                  </a:txBody>
                  <a:tcPr anchor="ctr">
                    <a:lnR w="12700" cmpd="sng">
                      <a:noFill/>
                    </a:lnR>
                    <a:lnB w="12700" cmpd="sng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" name="Rectangle 1">
            <a:extLst>
              <a:ext uri="{FF2B5EF4-FFF2-40B4-BE49-F238E27FC236}">
                <a16:creationId xmlns:a16="http://schemas.microsoft.com/office/drawing/2014/main" id="{C8ECFF30-515B-485B-9B88-48C3F902F25A}"/>
              </a:ext>
            </a:extLst>
          </p:cNvPr>
          <p:cNvSpPr/>
          <p:nvPr/>
        </p:nvSpPr>
        <p:spPr>
          <a:xfrm>
            <a:off x="2612571" y="2296887"/>
            <a:ext cx="293914" cy="283029"/>
          </a:xfrm>
          <a:prstGeom prst="rect">
            <a:avLst/>
          </a:prstGeom>
          <a:solidFill>
            <a:srgbClr val="7030A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2D97F8E-9396-4B0D-AA53-0D1380E5C65C}"/>
              </a:ext>
            </a:extLst>
          </p:cNvPr>
          <p:cNvSpPr/>
          <p:nvPr/>
        </p:nvSpPr>
        <p:spPr>
          <a:xfrm>
            <a:off x="3951514" y="2296886"/>
            <a:ext cx="293914" cy="283029"/>
          </a:xfrm>
          <a:prstGeom prst="rect">
            <a:avLst/>
          </a:prstGeom>
          <a:solidFill>
            <a:srgbClr val="7030A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6FEF107-82E1-4D52-9D10-474A10150874}"/>
              </a:ext>
            </a:extLst>
          </p:cNvPr>
          <p:cNvSpPr/>
          <p:nvPr/>
        </p:nvSpPr>
        <p:spPr>
          <a:xfrm>
            <a:off x="5334001" y="2296887"/>
            <a:ext cx="293914" cy="283029"/>
          </a:xfrm>
          <a:prstGeom prst="rect">
            <a:avLst/>
          </a:prstGeom>
          <a:solidFill>
            <a:srgbClr val="7030A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C804C9F-C3FD-4938-B21A-6073A74D2D83}"/>
              </a:ext>
            </a:extLst>
          </p:cNvPr>
          <p:cNvSpPr/>
          <p:nvPr/>
        </p:nvSpPr>
        <p:spPr>
          <a:xfrm>
            <a:off x="6707185" y="2296885"/>
            <a:ext cx="293914" cy="283029"/>
          </a:xfrm>
          <a:prstGeom prst="rect">
            <a:avLst/>
          </a:prstGeom>
          <a:solidFill>
            <a:srgbClr val="7030A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9E5841B-F8CF-4224-B215-32949E083335}"/>
              </a:ext>
            </a:extLst>
          </p:cNvPr>
          <p:cNvSpPr/>
          <p:nvPr/>
        </p:nvSpPr>
        <p:spPr>
          <a:xfrm>
            <a:off x="8055431" y="2296884"/>
            <a:ext cx="293914" cy="283029"/>
          </a:xfrm>
          <a:prstGeom prst="rect">
            <a:avLst/>
          </a:prstGeom>
          <a:solidFill>
            <a:srgbClr val="7030A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8EF4F7A-2E2B-432A-B537-584A252EB98A}"/>
              </a:ext>
            </a:extLst>
          </p:cNvPr>
          <p:cNvSpPr/>
          <p:nvPr/>
        </p:nvSpPr>
        <p:spPr>
          <a:xfrm>
            <a:off x="9427032" y="2296888"/>
            <a:ext cx="293914" cy="283029"/>
          </a:xfrm>
          <a:prstGeom prst="rect">
            <a:avLst/>
          </a:prstGeom>
          <a:solidFill>
            <a:srgbClr val="7030A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619E9E5-08D9-40D5-8947-39F7672B9CA0}"/>
              </a:ext>
            </a:extLst>
          </p:cNvPr>
          <p:cNvSpPr/>
          <p:nvPr/>
        </p:nvSpPr>
        <p:spPr>
          <a:xfrm>
            <a:off x="1219200" y="3976147"/>
            <a:ext cx="293914" cy="283029"/>
          </a:xfrm>
          <a:prstGeom prst="rect">
            <a:avLst/>
          </a:prstGeom>
          <a:solidFill>
            <a:srgbClr val="7030A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E8B7A1D-A327-43CF-BA95-25F3E38D3DF1}"/>
              </a:ext>
            </a:extLst>
          </p:cNvPr>
          <p:cNvSpPr/>
          <p:nvPr/>
        </p:nvSpPr>
        <p:spPr>
          <a:xfrm>
            <a:off x="2612571" y="3976146"/>
            <a:ext cx="293914" cy="283029"/>
          </a:xfrm>
          <a:prstGeom prst="rect">
            <a:avLst/>
          </a:prstGeom>
          <a:solidFill>
            <a:srgbClr val="7030A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4310396-59D1-4953-A0A8-1AACB7FF4B04}"/>
              </a:ext>
            </a:extLst>
          </p:cNvPr>
          <p:cNvSpPr/>
          <p:nvPr/>
        </p:nvSpPr>
        <p:spPr>
          <a:xfrm>
            <a:off x="3951514" y="3976145"/>
            <a:ext cx="293914" cy="283029"/>
          </a:xfrm>
          <a:prstGeom prst="rect">
            <a:avLst/>
          </a:prstGeom>
          <a:solidFill>
            <a:srgbClr val="7030A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1E1990C2-948E-4FF1-BB33-6E54878798D7}"/>
              </a:ext>
            </a:extLst>
          </p:cNvPr>
          <p:cNvSpPr/>
          <p:nvPr/>
        </p:nvSpPr>
        <p:spPr>
          <a:xfrm>
            <a:off x="5334001" y="3976147"/>
            <a:ext cx="293914" cy="283029"/>
          </a:xfrm>
          <a:prstGeom prst="rect">
            <a:avLst/>
          </a:prstGeom>
          <a:solidFill>
            <a:srgbClr val="7030A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F00E7579-6105-4AF4-BA98-CA302DAC7021}"/>
              </a:ext>
            </a:extLst>
          </p:cNvPr>
          <p:cNvSpPr/>
          <p:nvPr/>
        </p:nvSpPr>
        <p:spPr>
          <a:xfrm>
            <a:off x="6694714" y="3976144"/>
            <a:ext cx="293914" cy="283029"/>
          </a:xfrm>
          <a:prstGeom prst="rect">
            <a:avLst/>
          </a:prstGeom>
          <a:solidFill>
            <a:srgbClr val="7030A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5712A262-5360-4BF6-9CCB-7575D0527BC2}"/>
              </a:ext>
            </a:extLst>
          </p:cNvPr>
          <p:cNvSpPr/>
          <p:nvPr/>
        </p:nvSpPr>
        <p:spPr>
          <a:xfrm>
            <a:off x="8055431" y="3976145"/>
            <a:ext cx="293914" cy="283029"/>
          </a:xfrm>
          <a:prstGeom prst="rect">
            <a:avLst/>
          </a:prstGeom>
          <a:solidFill>
            <a:srgbClr val="7030A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DDE4F89-5859-4CD5-BF42-006B114D8894}"/>
              </a:ext>
            </a:extLst>
          </p:cNvPr>
          <p:cNvSpPr/>
          <p:nvPr/>
        </p:nvSpPr>
        <p:spPr>
          <a:xfrm>
            <a:off x="9448802" y="3976143"/>
            <a:ext cx="293914" cy="283029"/>
          </a:xfrm>
          <a:prstGeom prst="rect">
            <a:avLst/>
          </a:prstGeom>
          <a:solidFill>
            <a:srgbClr val="7030A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681B01B5-AA9C-4857-B537-9B3DC5FE5A6A}"/>
              </a:ext>
            </a:extLst>
          </p:cNvPr>
          <p:cNvSpPr/>
          <p:nvPr/>
        </p:nvSpPr>
        <p:spPr>
          <a:xfrm>
            <a:off x="1219199" y="5553588"/>
            <a:ext cx="293914" cy="283029"/>
          </a:xfrm>
          <a:prstGeom prst="rect">
            <a:avLst/>
          </a:prstGeom>
          <a:solidFill>
            <a:srgbClr val="7030A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F6178358-018E-48CD-AD1C-2D3882CCD091}"/>
              </a:ext>
            </a:extLst>
          </p:cNvPr>
          <p:cNvSpPr/>
          <p:nvPr/>
        </p:nvSpPr>
        <p:spPr>
          <a:xfrm>
            <a:off x="2612570" y="5553588"/>
            <a:ext cx="293914" cy="283029"/>
          </a:xfrm>
          <a:prstGeom prst="rect">
            <a:avLst/>
          </a:prstGeom>
          <a:solidFill>
            <a:srgbClr val="7030A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7280E04A-E064-47BA-BF22-E0358F533606}"/>
              </a:ext>
            </a:extLst>
          </p:cNvPr>
          <p:cNvSpPr/>
          <p:nvPr/>
        </p:nvSpPr>
        <p:spPr>
          <a:xfrm>
            <a:off x="3953096" y="5553587"/>
            <a:ext cx="293914" cy="283029"/>
          </a:xfrm>
          <a:prstGeom prst="rect">
            <a:avLst/>
          </a:prstGeom>
          <a:solidFill>
            <a:srgbClr val="7030A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FFDB3065-3CD7-470E-B7F9-B8B5FE751593}"/>
              </a:ext>
            </a:extLst>
          </p:cNvPr>
          <p:cNvSpPr/>
          <p:nvPr/>
        </p:nvSpPr>
        <p:spPr>
          <a:xfrm>
            <a:off x="5334001" y="5553588"/>
            <a:ext cx="293914" cy="283029"/>
          </a:xfrm>
          <a:prstGeom prst="rect">
            <a:avLst/>
          </a:prstGeom>
          <a:solidFill>
            <a:srgbClr val="7030A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80D9AE48-45D5-47EA-B6D6-B6A2AD3DB9DE}"/>
              </a:ext>
            </a:extLst>
          </p:cNvPr>
          <p:cNvSpPr/>
          <p:nvPr/>
        </p:nvSpPr>
        <p:spPr>
          <a:xfrm>
            <a:off x="6676106" y="5553588"/>
            <a:ext cx="293914" cy="283029"/>
          </a:xfrm>
          <a:prstGeom prst="rect">
            <a:avLst/>
          </a:prstGeom>
          <a:solidFill>
            <a:srgbClr val="7030A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4FA09CBA-9083-4BAE-9920-506ABA16F530}"/>
              </a:ext>
            </a:extLst>
          </p:cNvPr>
          <p:cNvSpPr/>
          <p:nvPr/>
        </p:nvSpPr>
        <p:spPr>
          <a:xfrm>
            <a:off x="8055431" y="5553586"/>
            <a:ext cx="293914" cy="283029"/>
          </a:xfrm>
          <a:prstGeom prst="rect">
            <a:avLst/>
          </a:prstGeom>
          <a:solidFill>
            <a:srgbClr val="7030A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A7D4C75D-2841-4AB9-ADA3-F4BFC9E1CCF8}"/>
              </a:ext>
            </a:extLst>
          </p:cNvPr>
          <p:cNvSpPr/>
          <p:nvPr/>
        </p:nvSpPr>
        <p:spPr>
          <a:xfrm>
            <a:off x="9427032" y="5553588"/>
            <a:ext cx="293914" cy="283029"/>
          </a:xfrm>
          <a:prstGeom prst="rect">
            <a:avLst/>
          </a:prstGeom>
          <a:solidFill>
            <a:srgbClr val="7030A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E4460784-35A9-4C0F-9866-B5E5EF27AF0B}"/>
              </a:ext>
            </a:extLst>
          </p:cNvPr>
          <p:cNvSpPr/>
          <p:nvPr/>
        </p:nvSpPr>
        <p:spPr>
          <a:xfrm>
            <a:off x="1219197" y="7163689"/>
            <a:ext cx="293914" cy="283029"/>
          </a:xfrm>
          <a:prstGeom prst="rect">
            <a:avLst/>
          </a:prstGeom>
          <a:solidFill>
            <a:srgbClr val="7030A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D652AA70-DE88-47B5-A016-B06684F6D275}"/>
              </a:ext>
            </a:extLst>
          </p:cNvPr>
          <p:cNvSpPr/>
          <p:nvPr/>
        </p:nvSpPr>
        <p:spPr>
          <a:xfrm>
            <a:off x="2579911" y="7163688"/>
            <a:ext cx="293914" cy="283029"/>
          </a:xfrm>
          <a:prstGeom prst="rect">
            <a:avLst/>
          </a:prstGeom>
          <a:solidFill>
            <a:srgbClr val="7030A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67664310-DE0C-4337-9608-03C3070B8929}"/>
              </a:ext>
            </a:extLst>
          </p:cNvPr>
          <p:cNvSpPr/>
          <p:nvPr/>
        </p:nvSpPr>
        <p:spPr>
          <a:xfrm>
            <a:off x="3953096" y="7163689"/>
            <a:ext cx="293914" cy="283029"/>
          </a:xfrm>
          <a:prstGeom prst="rect">
            <a:avLst/>
          </a:prstGeom>
          <a:solidFill>
            <a:srgbClr val="7030A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4F835C70-F1E7-485E-A89E-6CD6A198813C}"/>
              </a:ext>
            </a:extLst>
          </p:cNvPr>
          <p:cNvSpPr/>
          <p:nvPr/>
        </p:nvSpPr>
        <p:spPr>
          <a:xfrm>
            <a:off x="5334001" y="7163687"/>
            <a:ext cx="293914" cy="283029"/>
          </a:xfrm>
          <a:prstGeom prst="rect">
            <a:avLst/>
          </a:prstGeom>
          <a:solidFill>
            <a:srgbClr val="7030A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21035211-E8C7-4909-A1C6-C0ABFBF37B07}"/>
              </a:ext>
            </a:extLst>
          </p:cNvPr>
          <p:cNvSpPr/>
          <p:nvPr/>
        </p:nvSpPr>
        <p:spPr>
          <a:xfrm>
            <a:off x="6694714" y="7174569"/>
            <a:ext cx="293914" cy="283029"/>
          </a:xfrm>
          <a:prstGeom prst="rect">
            <a:avLst/>
          </a:prstGeom>
          <a:solidFill>
            <a:srgbClr val="7030A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01F163F5-D948-484F-A222-8991301ECC89}"/>
              </a:ext>
            </a:extLst>
          </p:cNvPr>
          <p:cNvSpPr/>
          <p:nvPr/>
        </p:nvSpPr>
        <p:spPr>
          <a:xfrm>
            <a:off x="8055427" y="7174569"/>
            <a:ext cx="293914" cy="283029"/>
          </a:xfrm>
          <a:prstGeom prst="rect">
            <a:avLst/>
          </a:prstGeom>
          <a:solidFill>
            <a:srgbClr val="7030A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Thought Bubble: Cloud 31">
            <a:extLst>
              <a:ext uri="{FF2B5EF4-FFF2-40B4-BE49-F238E27FC236}">
                <a16:creationId xmlns:a16="http://schemas.microsoft.com/office/drawing/2014/main" id="{E9C6A583-DCDB-40B6-AE4E-3C0AC5851A9B}"/>
              </a:ext>
            </a:extLst>
          </p:cNvPr>
          <p:cNvSpPr/>
          <p:nvPr/>
        </p:nvSpPr>
        <p:spPr>
          <a:xfrm>
            <a:off x="185055" y="832149"/>
            <a:ext cx="1491345" cy="713115"/>
          </a:xfrm>
          <a:prstGeom prst="cloudCallou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0EAF1085-8E17-451E-906E-09A56B848E53}"/>
              </a:ext>
            </a:extLst>
          </p:cNvPr>
          <p:cNvSpPr txBox="1"/>
          <p:nvPr/>
        </p:nvSpPr>
        <p:spPr>
          <a:xfrm>
            <a:off x="298220" y="898146"/>
            <a:ext cx="1265014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/>
              <a:t>We will meet your child where he/she is at!</a:t>
            </a:r>
          </a:p>
        </p:txBody>
      </p:sp>
      <p:sp>
        <p:nvSpPr>
          <p:cNvPr id="34" name="Thought Bubble: Cloud 33">
            <a:extLst>
              <a:ext uri="{FF2B5EF4-FFF2-40B4-BE49-F238E27FC236}">
                <a16:creationId xmlns:a16="http://schemas.microsoft.com/office/drawing/2014/main" id="{8CADECE2-CCAB-4A19-9DA2-E460FE2D435B}"/>
              </a:ext>
            </a:extLst>
          </p:cNvPr>
          <p:cNvSpPr/>
          <p:nvPr/>
        </p:nvSpPr>
        <p:spPr>
          <a:xfrm rot="294275" flipH="1" flipV="1">
            <a:off x="8503019" y="6771744"/>
            <a:ext cx="1420587" cy="870205"/>
          </a:xfrm>
          <a:prstGeom prst="cloudCallou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CDAC9E2A-B035-494A-B12F-F5F43409E317}"/>
              </a:ext>
            </a:extLst>
          </p:cNvPr>
          <p:cNvSpPr txBox="1"/>
          <p:nvPr/>
        </p:nvSpPr>
        <p:spPr>
          <a:xfrm>
            <a:off x="8634744" y="6778256"/>
            <a:ext cx="1187342" cy="8771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/>
              <a:t>This Checklist</a:t>
            </a:r>
            <a:br>
              <a:rPr lang="en-US" sz="800" dirty="0"/>
            </a:br>
            <a:r>
              <a:rPr lang="en-US" sz="800" dirty="0"/>
              <a:t>is intended to ease your student’s transition &amp; let parents know what their child should know entering kinder</a:t>
            </a:r>
            <a:r>
              <a:rPr lang="en-US" sz="1100" dirty="0"/>
              <a:t>.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36626DF3-1748-0294-B49A-90D4A090C105}"/>
              </a:ext>
            </a:extLst>
          </p:cNvPr>
          <p:cNvSpPr/>
          <p:nvPr/>
        </p:nvSpPr>
        <p:spPr>
          <a:xfrm>
            <a:off x="554477" y="194553"/>
            <a:ext cx="8949446" cy="63132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400" dirty="0">
                <a:solidFill>
                  <a:srgbClr val="7030A0"/>
                </a:solidFill>
                <a:latin typeface="Bubblegum Sans" panose="02000506000000020004" pitchFamily="2" charset="0"/>
              </a:rPr>
              <a:t>FUTURE RANCHER KINDERGARTEN READINESS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536440BF-0250-24BE-DCB8-A1F6BF7985F0}"/>
              </a:ext>
            </a:extLst>
          </p:cNvPr>
          <p:cNvSpPr/>
          <p:nvPr/>
        </p:nvSpPr>
        <p:spPr>
          <a:xfrm>
            <a:off x="5428034" y="825881"/>
            <a:ext cx="199881" cy="4571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82778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537</TotalTime>
  <Words>417</Words>
  <Application>Microsoft Office PowerPoint</Application>
  <PresentationFormat>Custom</PresentationFormat>
  <Paragraphs>62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AGCanYouNotBold</vt:lpstr>
      <vt:lpstr>Arial</vt:lpstr>
      <vt:lpstr>Bubblegum Sans</vt:lpstr>
      <vt:lpstr>Calibri</vt:lpstr>
      <vt:lpstr>Century Gothic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 can write my numbers!</dc:title>
  <dc:creator>Meredith Morgan</dc:creator>
  <cp:lastModifiedBy>Messmer, Kelly</cp:lastModifiedBy>
  <cp:revision>36</cp:revision>
  <cp:lastPrinted>2026-04-16T15:47:47Z</cp:lastPrinted>
  <dcterms:created xsi:type="dcterms:W3CDTF">2016-11-15T14:10:13Z</dcterms:created>
  <dcterms:modified xsi:type="dcterms:W3CDTF">2026-04-22T13:30:36Z</dcterms:modified>
</cp:coreProperties>
</file>